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16" r:id="rId2"/>
    <p:sldId id="32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orient="horz" pos="323" userDrawn="1">
          <p15:clr>
            <a:srgbClr val="A4A3A4"/>
          </p15:clr>
        </p15:guide>
        <p15:guide id="4" pos="4407" userDrawn="1">
          <p15:clr>
            <a:srgbClr val="A4A3A4"/>
          </p15:clr>
        </p15:guide>
        <p15:guide id="5" orient="horz" pos="20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C90"/>
    <a:srgbClr val="96045D"/>
    <a:srgbClr val="DD2A46"/>
    <a:srgbClr val="F5865E"/>
    <a:srgbClr val="971B5B"/>
    <a:srgbClr val="C81950"/>
    <a:srgbClr val="ACACAA"/>
    <a:srgbClr val="FFFF00"/>
    <a:srgbClr val="4A85BA"/>
    <a:srgbClr val="C4A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8" autoAdjust="0"/>
    <p:restoredTop sz="92381"/>
  </p:normalViewPr>
  <p:slideViewPr>
    <p:cSldViewPr snapToGrid="0" showGuides="1">
      <p:cViewPr varScale="1">
        <p:scale>
          <a:sx n="113" d="100"/>
          <a:sy n="113" d="100"/>
        </p:scale>
        <p:origin x="1264" y="184"/>
      </p:cViewPr>
      <p:guideLst>
        <p:guide orient="horz" pos="1298"/>
        <p:guide pos="347"/>
        <p:guide orient="horz" pos="323"/>
        <p:guide pos="4407"/>
        <p:guide orient="horz" pos="20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10.11.22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10.11.22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317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Future perspectives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928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9EAF68B7-6526-413C-A4CA-7D114EFB5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0675" y="226477"/>
            <a:ext cx="769487" cy="5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12CAB4-7F6E-4EF6-A554-19D83CF66B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1837" y="1016000"/>
            <a:ext cx="10728327" cy="5259357"/>
          </a:xfrm>
          <a:prstGeom prst="rect">
            <a:avLst/>
          </a:prstGeom>
        </p:spPr>
      </p:pic>
      <p:pic>
        <p:nvPicPr>
          <p:cNvPr id="19" name="Grafik 9">
            <a:extLst>
              <a:ext uri="{FF2B5EF4-FFF2-40B4-BE49-F238E27FC236}">
                <a16:creationId xmlns:a16="http://schemas.microsoft.com/office/drawing/2014/main" id="{A03AE1D7-50C4-49D2-8B6C-92F584CD6E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B428F0-96F4-4CFE-A451-42AD429FB7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0974" y="226477"/>
            <a:ext cx="1624083" cy="552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804D6B-D514-4E88-B104-3808DFA7BA0F}"/>
              </a:ext>
            </a:extLst>
          </p:cNvPr>
          <p:cNvSpPr txBox="1"/>
          <p:nvPr userDrawn="1"/>
        </p:nvSpPr>
        <p:spPr>
          <a:xfrm>
            <a:off x="6961296" y="133605"/>
            <a:ext cx="3729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400" b="1" dirty="0" err="1"/>
              <a:t>Sensory</a:t>
            </a:r>
            <a:r>
              <a:rPr lang="de-CH" sz="1400" b="1" dirty="0"/>
              <a:t>-Motor Systems Lab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400" dirty="0"/>
              <a:t>Institute </a:t>
            </a:r>
            <a:r>
              <a:rPr lang="de-CH" sz="1400" dirty="0" err="1"/>
              <a:t>of</a:t>
            </a:r>
            <a:r>
              <a:rPr lang="de-CH" sz="1400" dirty="0"/>
              <a:t> Robotics and Intelligent Systems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400" dirty="0"/>
              <a:t>Balgrist University Hospital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167E6B-B438-47EC-A78A-A12276D898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8513" y="4910124"/>
            <a:ext cx="10111773" cy="4308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baseline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Dr. Dr. h.c. Robert Riener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516B6AB-B518-4719-8D59-EAD072764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8513" y="5537514"/>
            <a:ext cx="10111775" cy="417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Zurich</a:t>
            </a:r>
            <a:r>
              <a:rPr kumimoji="0" lang="de-C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 June 2020</a:t>
            </a:r>
            <a:endParaRPr kumimoji="0" lang="de-CH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65EC2B3-9C01-4AA9-B2E3-CC2D9D32F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835" y="2146689"/>
            <a:ext cx="10728327" cy="1759485"/>
          </a:xfrm>
        </p:spPr>
        <p:txBody>
          <a:bodyPr lIns="324000" tIns="0" anchor="ctr"/>
          <a:lstStyle>
            <a:lvl1pPr marL="0" indent="0">
              <a:spcBef>
                <a:spcPts val="0"/>
              </a:spcBef>
              <a:buNone/>
              <a:defRPr sz="5600" b="0" i="0" baseline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pPr lvl="0"/>
            <a:r>
              <a:rPr lang="de-CH" dirty="0" err="1"/>
              <a:t>Presentation</a:t>
            </a:r>
            <a:r>
              <a:rPr lang="de-CH" dirty="0"/>
              <a:t> title,</a:t>
            </a:r>
            <a:br>
              <a:rPr lang="de-CH" dirty="0"/>
            </a:br>
            <a:r>
              <a:rPr lang="de-CH" dirty="0" err="1"/>
              <a:t>possibly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lines</a:t>
            </a:r>
            <a:endParaRPr lang="de-CH" dirty="0"/>
          </a:p>
        </p:txBody>
      </p:sp>
      <p:pic>
        <p:nvPicPr>
          <p:cNvPr id="17" name="Picture 16" descr="A picture containing drawing, sign, clock, light&#10;&#10;Description automatically generated">
            <a:extLst>
              <a:ext uri="{FF2B5EF4-FFF2-40B4-BE49-F238E27FC236}">
                <a16:creationId xmlns:a16="http://schemas.microsoft.com/office/drawing/2014/main" id="{9613FAC9-902A-472F-9119-840904E4D7A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37" y="-1187500"/>
            <a:ext cx="1690726" cy="385348"/>
          </a:xfrm>
          <a:prstGeom prst="rect">
            <a:avLst/>
          </a:prstGeom>
        </p:spPr>
      </p:pic>
      <p:pic>
        <p:nvPicPr>
          <p:cNvPr id="18" name="Picture 17" descr="A picture containing electronics, keyboard&#10;&#10;Description automatically generated">
            <a:extLst>
              <a:ext uri="{FF2B5EF4-FFF2-40B4-BE49-F238E27FC236}">
                <a16:creationId xmlns:a16="http://schemas.microsoft.com/office/drawing/2014/main" id="{4C68A8BE-B2F0-498E-BC37-B1A279F580F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59" y="-795131"/>
            <a:ext cx="1602942" cy="495874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0F0B4370-802C-4F71-91A4-53844088DC2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59" y="-1328768"/>
            <a:ext cx="2450678" cy="322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AE2203-53BA-418C-8533-FF879935CC4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954572" y="-782306"/>
            <a:ext cx="1803944" cy="49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1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Topic,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04163" y="1412875"/>
            <a:ext cx="5256000" cy="4860000"/>
          </a:xfrm>
        </p:spPr>
        <p:txBody>
          <a:bodyPr/>
          <a:lstStyle>
            <a:lvl1pPr marL="0" indent="0">
              <a:buNone/>
              <a:defRPr sz="2800" b="1"/>
            </a:lvl1pPr>
            <a:lvl2pPr marL="360363" indent="-361950">
              <a:defRPr sz="2400"/>
            </a:lvl2pPr>
            <a:lvl3pPr marL="630000" indent="-358775">
              <a:defRPr sz="2400"/>
            </a:lvl3pPr>
            <a:lvl4pPr marL="900000" indent="-358775">
              <a:defRPr sz="2400"/>
            </a:lvl4pPr>
          </a:lstStyle>
          <a:p>
            <a:pPr lvl="0"/>
            <a:r>
              <a:rPr lang="en-US" noProof="0" dirty="0"/>
              <a:t>Top level without bullet, 28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Lower levels 24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EB9CF0B1-7800-4A97-9FE8-E6E1AA38C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CA4CBA15-6EFF-41C7-9819-1326FEC4E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21AF7CF6-D68D-43E9-B0F3-221516572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2626689-4683-4EF4-AF96-E4274C6F0B9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31837" y="1412875"/>
            <a:ext cx="5256000" cy="4860000"/>
          </a:xfrm>
        </p:spPr>
        <p:txBody>
          <a:bodyPr/>
          <a:lstStyle>
            <a:lvl1pPr marL="0" indent="0">
              <a:buNone/>
              <a:defRPr sz="2800" b="1"/>
            </a:lvl1pPr>
            <a:lvl2pPr marL="360363" indent="-361950">
              <a:defRPr sz="2400"/>
            </a:lvl2pPr>
            <a:lvl3pPr marL="630000" indent="-358775">
              <a:defRPr sz="2400"/>
            </a:lvl3pPr>
            <a:lvl4pPr marL="900000" indent="-358775">
              <a:defRPr sz="2400"/>
            </a:lvl4pPr>
          </a:lstStyle>
          <a:p>
            <a:pPr lvl="0"/>
            <a:r>
              <a:rPr lang="en-US" noProof="0" dirty="0"/>
              <a:t>Top level without bullet, 28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Lower levels 24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Topic,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0162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C93F2DF4-FE11-4AF7-BEED-CACC1B1F1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5A3CAD6F-9402-450A-A925-09E470C59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327D6B69-C712-4BFB-8DB5-2F204AE82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501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10">
            <a:extLst>
              <a:ext uri="{FF2B5EF4-FFF2-40B4-BE49-F238E27FC236}">
                <a16:creationId xmlns:a16="http://schemas.microsoft.com/office/drawing/2014/main" id="{2A4243E0-390E-4564-8E59-38EDA5E430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4162" y="1412875"/>
            <a:ext cx="5256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Topic,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6" y="1412875"/>
            <a:ext cx="5256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ECA6B75D-677B-42BE-8132-250834B21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C08982D0-F5A3-4BA2-A428-05BD889ED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E07C134-90D9-44C5-91D8-1C26E06BD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3584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Topic,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04162" y="5121800"/>
            <a:ext cx="5256001" cy="1152000"/>
          </a:xfrm>
        </p:spPr>
        <p:txBody>
          <a:bodyPr/>
          <a:lstStyle>
            <a:lvl1pPr marL="0" indent="0">
              <a:buNone/>
              <a:defRPr sz="2400" b="0" i="0" baseline="0"/>
            </a:lvl1pPr>
          </a:lstStyle>
          <a:p>
            <a:pPr lvl="0"/>
            <a:r>
              <a:rPr lang="en-US" noProof="0" dirty="0"/>
              <a:t>Lower levels 24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7165F49-0B9B-4CC7-9721-F4807638B12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1837" y="5121800"/>
            <a:ext cx="5256001" cy="1152000"/>
          </a:xfrm>
        </p:spPr>
        <p:txBody>
          <a:bodyPr/>
          <a:lstStyle>
            <a:lvl1pPr marL="0" indent="0">
              <a:buNone/>
              <a:defRPr sz="2400" b="0" i="0" baseline="0"/>
            </a:lvl1pPr>
          </a:lstStyle>
          <a:p>
            <a:pPr lvl="0"/>
            <a:r>
              <a:rPr lang="en-US" noProof="0" dirty="0"/>
              <a:t>Lower levels 24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C8CD0BC1-8D6A-4736-A277-3A0043325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8ACC3E93-241E-4B50-8792-A5F61B35F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99E73761-E8BA-4EF8-8B41-CD8BD7B51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Topic,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6" y="4166439"/>
            <a:ext cx="10728327" cy="2124401"/>
          </a:xfrm>
        </p:spPr>
        <p:txBody>
          <a:bodyPr/>
          <a:lstStyle>
            <a:lvl1pPr marL="0" indent="0">
              <a:buNone/>
              <a:defRPr sz="2800" b="1"/>
            </a:lvl1pPr>
            <a:lvl2pPr indent="-360000">
              <a:defRPr sz="2400"/>
            </a:lvl2pPr>
            <a:lvl3pPr marL="630000" indent="-360000">
              <a:defRPr sz="2400"/>
            </a:lvl3pPr>
            <a:lvl4pPr marL="900000" indent="-360000">
              <a:defRPr sz="2400"/>
            </a:lvl4pPr>
          </a:lstStyle>
          <a:p>
            <a:pPr lvl="0"/>
            <a:r>
              <a:rPr lang="en-US" noProof="0" dirty="0"/>
              <a:t>Top level without bullet, 28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Lower levels 24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0"/>
            <a:endParaRPr lang="de-CH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45CC8D77-D46E-41A2-A20A-5548F0347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965748C1-019D-46FD-8367-AF2FB4BC2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083156E6-C6EB-43BD-B3B4-2CDA7290A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7" y="2706548"/>
            <a:ext cx="10728325" cy="227281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robert.riener@hest.ethz.ch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9D111-E795-4050-A27F-57BB0C30D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6" y="2131873"/>
            <a:ext cx="10728326" cy="574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Prof. Robert Riener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1B2B95C-54A6-4D0D-8AA7-6745ADF31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0675" y="226477"/>
            <a:ext cx="769487" cy="5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8112CA-B11B-4395-9C86-91DE0D95D83D}"/>
              </a:ext>
            </a:extLst>
          </p:cNvPr>
          <p:cNvSpPr txBox="1"/>
          <p:nvPr userDrawn="1"/>
        </p:nvSpPr>
        <p:spPr>
          <a:xfrm>
            <a:off x="6961296" y="133605"/>
            <a:ext cx="3729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400" b="1" dirty="0" err="1"/>
              <a:t>Sensory</a:t>
            </a:r>
            <a:r>
              <a:rPr lang="de-CH" sz="1400" b="1" dirty="0"/>
              <a:t>-Motor Systems Lab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400" dirty="0"/>
              <a:t>Institute </a:t>
            </a:r>
            <a:r>
              <a:rPr lang="de-CH" sz="1400" dirty="0" err="1"/>
              <a:t>of</a:t>
            </a:r>
            <a:r>
              <a:rPr lang="de-CH" sz="1400" dirty="0"/>
              <a:t> Robotics and Intelligent Systems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400" dirty="0"/>
              <a:t>Balgrist University Hospital</a:t>
            </a:r>
          </a:p>
        </p:txBody>
      </p:sp>
    </p:spTree>
    <p:extLst>
      <p:ext uri="{BB962C8B-B14F-4D97-AF65-F5344CB8AC3E}">
        <p14:creationId xmlns:p14="http://schemas.microsoft.com/office/powerpoint/2010/main" val="2349591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Topic,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Font typeface="Arial" panose="020B0604020202020204" pitchFamily="34" charset="0"/>
              <a:buNone/>
              <a:defRPr sz="2800"/>
            </a:lvl1pPr>
            <a:lvl2pPr marL="360000" indent="-360000">
              <a:buFont typeface="Arial" panose="020B0604020202020204" pitchFamily="34" charset="0"/>
              <a:buChar char="•"/>
              <a:defRPr/>
            </a:lvl2pPr>
            <a:lvl3pPr marL="720000" indent="-360000">
              <a:buFont typeface="Arial" panose="020B0604020202020204" pitchFamily="34" charset="0"/>
              <a:buChar char="•"/>
              <a:defRPr/>
            </a:lvl3pPr>
            <a:lvl4pPr marL="1080000" indent="-360000">
              <a:buFont typeface="Arial" panose="020B0604020202020204" pitchFamily="34" charset="0"/>
              <a:buChar char="•"/>
              <a:defRPr/>
            </a:lvl4pPr>
            <a:lvl5pPr marL="1440000" indent="-36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CH" noProof="0" dirty="0"/>
              <a:t>This </a:t>
            </a:r>
            <a:r>
              <a:rPr lang="de-CH" noProof="0" dirty="0" err="1"/>
              <a:t>is</a:t>
            </a:r>
            <a:r>
              <a:rPr lang="de-CH" noProof="0" dirty="0"/>
              <a:t> a </a:t>
            </a:r>
            <a:r>
              <a:rPr lang="de-CH" noProof="0" dirty="0" err="1"/>
              <a:t>claim</a:t>
            </a:r>
            <a:r>
              <a:rPr lang="de-CH" noProof="0" dirty="0"/>
              <a:t> in 28 </a:t>
            </a:r>
            <a:r>
              <a:rPr lang="de-CH" noProof="0" dirty="0" err="1"/>
              <a:t>pt</a:t>
            </a:r>
            <a:endParaRPr lang="de-CH" noProof="0" dirty="0"/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E7ED510D-51E6-4BB3-AC24-E1253247C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C982C300-6D8C-492D-9FE3-FC19DA9A9131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6BAADA1-D47B-4CCE-B8EE-0EC6348B5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Topic,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E7ED510D-51E6-4BB3-AC24-E1253247C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C982C300-6D8C-492D-9FE3-FC19DA9A9131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6BAADA1-D47B-4CCE-B8EE-0EC6348B5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256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Hypothe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This is a hypothesis in 36 pt.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6CEA7B7D-2613-4CE8-AA6F-BE5736922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DD22517-23FD-4CB3-B6ED-CA20F9292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AFE15460-629D-47CA-A59F-D2A9E7701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FBB900D6-66AF-4A7D-8F79-8849DE4CA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ultilayer Hypo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Topic,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Font typeface="+mj-lt"/>
              <a:buNone/>
              <a:defRPr sz="2800" b="1"/>
            </a:lvl1pPr>
            <a:lvl2pPr marL="360000" indent="-360000" defTabSz="896938">
              <a:buFont typeface="+mj-lt"/>
              <a:buAutoNum type="arabicPeriod"/>
              <a:defRPr sz="2400"/>
            </a:lvl2pPr>
            <a:lvl3pPr marL="720000" indent="-360000">
              <a:buFont typeface="+mj-lt"/>
              <a:buAutoNum type="arabicPeriod"/>
              <a:defRPr sz="2400"/>
            </a:lvl3pPr>
            <a:lvl4pPr marL="1080000" indent="-360000">
              <a:buFont typeface="+mj-lt"/>
              <a:buAutoNum type="arabicPeriod"/>
              <a:defRPr sz="2400"/>
            </a:lvl4pPr>
            <a:lvl5pPr marL="2692400" indent="-539750">
              <a:buFont typeface="+mj-lt"/>
              <a:buAutoNum type="arabicPeriod"/>
              <a:defRPr sz="2400"/>
            </a:lvl5pPr>
          </a:lstStyle>
          <a:p>
            <a:pPr lvl="0"/>
            <a:r>
              <a:rPr lang="en-US" noProof="0" dirty="0"/>
              <a:t>Top level without bullet, 28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Lower levels 24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BF7AB1E5-8173-48F2-BB56-C2147AF23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3175222F-E429-4ED5-9E51-1CF876DE88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60B8C60-51C9-4536-8FAA-5027ECFD1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11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Topic,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837" y="1412875"/>
            <a:ext cx="10728325" cy="3960000"/>
          </a:xfrm>
        </p:spPr>
        <p:txBody>
          <a:bodyPr/>
          <a:lstStyle>
            <a:lvl1pPr>
              <a:defRPr sz="2800" b="1"/>
            </a:lvl1pPr>
            <a:lvl2pPr marL="358775" indent="-358775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noProof="0" dirty="0"/>
              <a:t>Top level without bullet, 28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Lower levels 24 </a:t>
            </a:r>
            <a:r>
              <a:rPr lang="en-US" noProof="0" dirty="0" err="1"/>
              <a:t>pt</a:t>
            </a:r>
            <a:r>
              <a:rPr lang="en-US" noProof="0" dirty="0"/>
              <a:t> [1]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1800" b="0" i="0" baseline="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 dirty="0"/>
              <a:t>This is a reference in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7A120A4A-1C0C-42FD-9D5E-BB9228214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CAB20D23-B77C-4FB4-AA15-F202E8D3B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06634DC-28DC-4A50-A71A-10DE2214C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6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DA4601B7-1203-4EBC-9A80-5A392DC40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3AC32A85-2B45-4D3D-BA23-B50895C78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30478F98-8196-4503-99BF-1AB2257CE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de-CH" noProof="0" dirty="0"/>
              <a:t>T</a:t>
            </a:r>
            <a:r>
              <a:rPr lang="en-US" noProof="0" dirty="0" err="1"/>
              <a:t>opic</a:t>
            </a:r>
            <a:r>
              <a:rPr lang="en-US" noProof="0" dirty="0"/>
              <a:t>, 36 </a:t>
            </a:r>
            <a:r>
              <a:rPr lang="en-US" noProof="0" dirty="0" err="1"/>
              <a:t>pt</a:t>
            </a:r>
            <a:endParaRPr lang="de-CH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28AB301-B905-485F-8CF8-2DAD9F21F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18263F2C-C379-43D7-ADCF-FDB20618E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1506E72F-61A5-4768-BEBE-62D0E6870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349135"/>
            <a:ext cx="10728325" cy="72243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368" y="6522444"/>
            <a:ext cx="243794" cy="216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F9F0A553-70E6-4D80-A0D7-7A60EFEB1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13899" y="6522444"/>
            <a:ext cx="1608579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DD2AA56F-5A2A-433A-BE96-B9CF14DE9A1D}" type="datetime3">
              <a:rPr lang="en-US" smtClean="0"/>
              <a:t>10 November 2022</a:t>
            </a:fld>
            <a:endParaRPr lang="de-CH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F8F7EF8-0B76-4394-920E-26412DA7B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0009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CH"/>
              <a:t>Prof. Dr. Dr. h.c. Robert Riener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50" r:id="rId2"/>
    <p:sldLayoutId id="2147483690" r:id="rId3"/>
    <p:sldLayoutId id="2147483664" r:id="rId4"/>
    <p:sldLayoutId id="2147483681" r:id="rId5"/>
    <p:sldLayoutId id="2147483656" r:id="rId6"/>
    <p:sldLayoutId id="2147483689" r:id="rId7"/>
    <p:sldLayoutId id="2147483659" r:id="rId8"/>
    <p:sldLayoutId id="2147483658" r:id="rId9"/>
    <p:sldLayoutId id="2147483660" r:id="rId10"/>
    <p:sldLayoutId id="2147483683" r:id="rId11"/>
    <p:sldLayoutId id="2147483682" r:id="rId12"/>
    <p:sldLayoutId id="2147483661" r:id="rId13"/>
    <p:sldLayoutId id="2147483662" r:id="rId14"/>
    <p:sldLayoutId id="214748368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5.jpe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7358A-02C4-2608-4B94-5E58C1579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1</a:t>
            </a:fld>
            <a:endParaRPr lang="de-CH" dirty="0"/>
          </a:p>
        </p:txBody>
      </p:sp>
      <p:pic>
        <p:nvPicPr>
          <p:cNvPr id="2" name="Picture 1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E0974DDE-E138-586F-8C1C-532FEBA97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t="10972" r="4112" b="10794"/>
          <a:stretch/>
        </p:blipFill>
        <p:spPr>
          <a:xfrm>
            <a:off x="659397" y="4610307"/>
            <a:ext cx="2868890" cy="97754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B9BA6ED-9826-69BD-D9A2-AF3ACABCBB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1" r="18982"/>
          <a:stretch/>
        </p:blipFill>
        <p:spPr>
          <a:xfrm>
            <a:off x="568190" y="1616200"/>
            <a:ext cx="1148930" cy="1288352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3FA291C6-C53F-3EB2-4319-D2CB7FAEA2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7"/>
          <a:stretch/>
        </p:blipFill>
        <p:spPr>
          <a:xfrm>
            <a:off x="4184253" y="4453956"/>
            <a:ext cx="2623603" cy="1290243"/>
          </a:xfrm>
          <a:prstGeom prst="rect">
            <a:avLst/>
          </a:prstGeom>
        </p:spPr>
      </p:pic>
      <p:pic>
        <p:nvPicPr>
          <p:cNvPr id="2061" name="Picture 2060" descr="Diagram&#10;&#10;Description automatically generated">
            <a:extLst>
              <a:ext uri="{FF2B5EF4-FFF2-40B4-BE49-F238E27FC236}">
                <a16:creationId xmlns:a16="http://schemas.microsoft.com/office/drawing/2014/main" id="{8E22A899-ACA4-03D6-0186-2851E36A0D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9" r="1182"/>
          <a:stretch/>
        </p:blipFill>
        <p:spPr>
          <a:xfrm>
            <a:off x="3605218" y="1247603"/>
            <a:ext cx="1854006" cy="2025545"/>
          </a:xfrm>
          <a:prstGeom prst="rect">
            <a:avLst/>
          </a:prstGeom>
        </p:spPr>
      </p:pic>
      <p:sp>
        <p:nvSpPr>
          <p:cNvPr id="2098" name="TextBox 2097">
            <a:extLst>
              <a:ext uri="{FF2B5EF4-FFF2-40B4-BE49-F238E27FC236}">
                <a16:creationId xmlns:a16="http://schemas.microsoft.com/office/drawing/2014/main" id="{9322E209-3297-7621-397B-E1840985DB46}"/>
              </a:ext>
            </a:extLst>
          </p:cNvPr>
          <p:cNvSpPr txBox="1"/>
          <p:nvPr/>
        </p:nvSpPr>
        <p:spPr>
          <a:xfrm>
            <a:off x="659397" y="1090049"/>
            <a:ext cx="883575" cy="400110"/>
          </a:xfrm>
          <a:prstGeom prst="rect">
            <a:avLst/>
          </a:prstGeom>
          <a:solidFill>
            <a:srgbClr val="652D9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Radar</a:t>
            </a:r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8ED0C2C0-C3A8-4863-C885-9088BB294C4E}"/>
              </a:ext>
            </a:extLst>
          </p:cNvPr>
          <p:cNvSpPr txBox="1"/>
          <p:nvPr/>
        </p:nvSpPr>
        <p:spPr>
          <a:xfrm>
            <a:off x="655090" y="4210197"/>
            <a:ext cx="2681757" cy="400110"/>
          </a:xfrm>
          <a:prstGeom prst="rect">
            <a:avLst/>
          </a:prstGeom>
          <a:solidFill>
            <a:srgbClr val="652D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Piezoelectric Mats</a:t>
            </a:r>
          </a:p>
        </p:txBody>
      </p:sp>
      <p:cxnSp>
        <p:nvCxnSpPr>
          <p:cNvPr id="2112" name="Straight Arrow Connector 2111">
            <a:extLst>
              <a:ext uri="{FF2B5EF4-FFF2-40B4-BE49-F238E27FC236}">
                <a16:creationId xmlns:a16="http://schemas.microsoft.com/office/drawing/2014/main" id="{A06F0E79-F84F-DCA2-5FF2-8B9524191994}"/>
              </a:ext>
            </a:extLst>
          </p:cNvPr>
          <p:cNvCxnSpPr>
            <a:stCxn id="11" idx="3"/>
            <a:endCxn id="2061" idx="1"/>
          </p:cNvCxnSpPr>
          <p:nvPr/>
        </p:nvCxnSpPr>
        <p:spPr>
          <a:xfrm>
            <a:off x="1717120" y="2260376"/>
            <a:ext cx="1888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" name="Straight Arrow Connector 2119">
            <a:extLst>
              <a:ext uri="{FF2B5EF4-FFF2-40B4-BE49-F238E27FC236}">
                <a16:creationId xmlns:a16="http://schemas.microsoft.com/office/drawing/2014/main" id="{38A493BD-B7A7-C89C-3CC6-C1B3AB7412B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>
            <a:off x="3528287" y="5099078"/>
            <a:ext cx="655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8EB834B-2550-EF90-A4C8-7438753A65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22"/>
          <a:stretch/>
        </p:blipFill>
        <p:spPr>
          <a:xfrm>
            <a:off x="7620462" y="4711647"/>
            <a:ext cx="1474334" cy="774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C21CDF-9E57-BBD9-195C-194DCD8E64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1" b="54902"/>
          <a:stretch/>
        </p:blipFill>
        <p:spPr>
          <a:xfrm>
            <a:off x="9907403" y="4866289"/>
            <a:ext cx="1716408" cy="4655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1AE3FA-9B5D-F8CE-F459-0000BCD8D62D}"/>
              </a:ext>
            </a:extLst>
          </p:cNvPr>
          <p:cNvCxnSpPr>
            <a:cxnSpLocks/>
            <a:stCxn id="22" idx="3"/>
            <a:endCxn id="5" idx="1"/>
          </p:cNvCxnSpPr>
          <p:nvPr/>
        </p:nvCxnSpPr>
        <p:spPr>
          <a:xfrm flipV="1">
            <a:off x="6807856" y="5099077"/>
            <a:ext cx="8126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4E9049-872F-4A3A-50CB-9D1D167DD10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094796" y="5099077"/>
            <a:ext cx="812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DB91E46D-E673-B007-AA06-D3F58F8733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22"/>
          <a:stretch/>
        </p:blipFill>
        <p:spPr>
          <a:xfrm>
            <a:off x="6946147" y="1872944"/>
            <a:ext cx="1474333" cy="7748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E93DD2-9436-D08C-CCA4-EFD5C2DBA5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1" b="54902"/>
          <a:stretch/>
        </p:blipFill>
        <p:spPr>
          <a:xfrm>
            <a:off x="9907403" y="2027586"/>
            <a:ext cx="1716408" cy="465576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AC4F77-3BF8-1BD8-D0E5-60E9EE336899}"/>
              </a:ext>
            </a:extLst>
          </p:cNvPr>
          <p:cNvCxnSpPr>
            <a:cxnSpLocks/>
            <a:stCxn id="2061" idx="3"/>
            <a:endCxn id="35" idx="1"/>
          </p:cNvCxnSpPr>
          <p:nvPr/>
        </p:nvCxnSpPr>
        <p:spPr>
          <a:xfrm flipV="1">
            <a:off x="5459224" y="2260374"/>
            <a:ext cx="14869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8F3509-9F2A-97B5-7208-713DC25DED1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420480" y="2260374"/>
            <a:ext cx="1486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7358A-02C4-2608-4B94-5E58C1579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CA52AF-F19D-405C-AD5F-7D94B96A5CC3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E95162-4D9B-E84C-95E5-9958EBDD427E}"/>
              </a:ext>
            </a:extLst>
          </p:cNvPr>
          <p:cNvSpPr txBox="1">
            <a:spLocks/>
          </p:cNvSpPr>
          <p:nvPr/>
        </p:nvSpPr>
        <p:spPr>
          <a:xfrm>
            <a:off x="731837" y="349135"/>
            <a:ext cx="10728325" cy="72243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Sleep Stages for Sleep Disorders</a:t>
            </a:r>
          </a:p>
        </p:txBody>
      </p:sp>
      <p:pic>
        <p:nvPicPr>
          <p:cNvPr id="73" name="Picture 72" descr="A picture containing tableware, dishware&#10;&#10;Description automatically generated">
            <a:extLst>
              <a:ext uri="{FF2B5EF4-FFF2-40B4-BE49-F238E27FC236}">
                <a16:creationId xmlns:a16="http://schemas.microsoft.com/office/drawing/2014/main" id="{4CA27091-8043-6715-A83A-890B43682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t="10972" r="4112" b="10794"/>
          <a:stretch/>
        </p:blipFill>
        <p:spPr>
          <a:xfrm>
            <a:off x="541954" y="3053869"/>
            <a:ext cx="2113054" cy="720000"/>
          </a:xfrm>
          <a:prstGeom prst="rect">
            <a:avLst/>
          </a:prstGeom>
        </p:spPr>
      </p:pic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471913A9-DF2F-4FC1-C5F8-A16DDE56B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1" r="18982"/>
          <a:stretch/>
        </p:blipFill>
        <p:spPr>
          <a:xfrm>
            <a:off x="729164" y="1340063"/>
            <a:ext cx="720000" cy="80737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BF27F8C-FD10-0D46-AA74-8DC755471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4743094"/>
            <a:ext cx="1035035" cy="1058511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57748E94-DC5C-9B87-595B-3A1786D842CD}"/>
              </a:ext>
            </a:extLst>
          </p:cNvPr>
          <p:cNvSpPr>
            <a:spLocks noChangeAspect="1"/>
          </p:cNvSpPr>
          <p:nvPr/>
        </p:nvSpPr>
        <p:spPr>
          <a:xfrm>
            <a:off x="6604555" y="4743094"/>
            <a:ext cx="2113055" cy="1058511"/>
          </a:xfrm>
          <a:prstGeom prst="rect">
            <a:avLst/>
          </a:prstGeom>
          <a:solidFill>
            <a:srgbClr val="002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dirty="0">
                <a:latin typeface="Helvetica" pitchFamily="2" charset="0"/>
              </a:rPr>
              <a:t>        EDA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Helvetica" pitchFamily="2" charset="0"/>
              </a:rPr>
              <a:t>        Temperature</a:t>
            </a:r>
          </a:p>
        </p:txBody>
      </p:sp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32D09FBB-34A4-9589-3C66-032A89A9C1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308" b="82212" l="31731" r="68029">
                        <a14:foregroundMark x1="39183" y1="28846" x2="40865" y2="18990"/>
                        <a14:foregroundMark x1="35337" y1="28846" x2="50240" y2="28365"/>
                        <a14:foregroundMark x1="35817" y1="17788" x2="55288" y2="53125"/>
                        <a14:foregroundMark x1="55288" y1="53125" x2="38221" y2="18990"/>
                        <a14:foregroundMark x1="43750" y1="21394" x2="43750" y2="21394"/>
                        <a14:foregroundMark x1="48798" y1="21875" x2="48798" y2="21875"/>
                        <a14:foregroundMark x1="48798" y1="21875" x2="48798" y2="21875"/>
                        <a14:foregroundMark x1="48798" y1="21875" x2="50962" y2="40865"/>
                        <a14:foregroundMark x1="39904" y1="32452" x2="42308" y2="56971"/>
                        <a14:foregroundMark x1="42308" y1="56490" x2="34856" y2="72596"/>
                        <a14:foregroundMark x1="31731" y1="72596" x2="36779" y2="61058"/>
                        <a14:foregroundMark x1="31731" y1="77163" x2="48317" y2="82212"/>
                        <a14:foregroundMark x1="52404" y1="80769" x2="52404" y2="54087"/>
                        <a14:foregroundMark x1="42308" y1="75240" x2="42308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44" t="12720" r="27489" b="10967"/>
          <a:stretch/>
        </p:blipFill>
        <p:spPr>
          <a:xfrm>
            <a:off x="6739553" y="5324336"/>
            <a:ext cx="225005" cy="39142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A105BABA-2000-5ED0-E697-75F6D58C4B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1" b="55918"/>
          <a:stretch/>
        </p:blipFill>
        <p:spPr>
          <a:xfrm>
            <a:off x="9317445" y="3046019"/>
            <a:ext cx="2142717" cy="4802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8CC06E-6988-49E3-AB02-EA3F4EADAA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 b="68952"/>
          <a:stretch/>
        </p:blipFill>
        <p:spPr>
          <a:xfrm>
            <a:off x="3860852" y="2740070"/>
            <a:ext cx="2142717" cy="1064061"/>
          </a:xfrm>
          <a:prstGeom prst="rect">
            <a:avLst/>
          </a:prstGeom>
        </p:spPr>
      </p:pic>
      <p:pic>
        <p:nvPicPr>
          <p:cNvPr id="133" name="Picture 132" descr="A picture containing text&#10;&#10;Description automatically generated">
            <a:extLst>
              <a:ext uri="{FF2B5EF4-FFF2-40B4-BE49-F238E27FC236}">
                <a16:creationId xmlns:a16="http://schemas.microsoft.com/office/drawing/2014/main" id="{C0375DF5-F842-E1F6-D123-CB34CD2F67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536" b="42180" l="38494" r="61925">
                        <a14:foregroundMark x1="41423" y1="22275" x2="45607" y2="21327"/>
                        <a14:foregroundMark x1="41841" y1="22275" x2="45188" y2="36019"/>
                        <a14:foregroundMark x1="43096" y1="20379" x2="57322" y2="21327"/>
                        <a14:foregroundMark x1="38494" y1="29384" x2="38494" y2="29384"/>
                        <a14:foregroundMark x1="51883" y1="42180" x2="51883" y2="42180"/>
                        <a14:foregroundMark x1="56485" y1="26540" x2="56485" y2="26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15" t="14850" r="35114" b="56802"/>
          <a:stretch/>
        </p:blipFill>
        <p:spPr>
          <a:xfrm>
            <a:off x="6661746" y="4896599"/>
            <a:ext cx="352343" cy="321981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58D037D8-0E1D-B0E0-6CA0-016538992E1C}"/>
              </a:ext>
            </a:extLst>
          </p:cNvPr>
          <p:cNvCxnSpPr>
            <a:cxnSpLocks/>
            <a:stCxn id="74" idx="3"/>
            <a:endCxn id="2" idx="0"/>
          </p:cNvCxnSpPr>
          <p:nvPr/>
        </p:nvCxnSpPr>
        <p:spPr>
          <a:xfrm>
            <a:off x="1449164" y="1743748"/>
            <a:ext cx="3483047" cy="9963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53D94F3-E8EB-5C32-6678-8407A7B13DE1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785691" y="3804131"/>
            <a:ext cx="3146520" cy="1363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0547F6-EFEF-F0D7-42CA-2D4BFA3368E6}"/>
              </a:ext>
            </a:extLst>
          </p:cNvPr>
          <p:cNvCxnSpPr>
            <a:cxnSpLocks/>
          </p:cNvCxnSpPr>
          <p:nvPr/>
        </p:nvCxnSpPr>
        <p:spPr>
          <a:xfrm>
            <a:off x="1785691" y="5485594"/>
            <a:ext cx="4837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3F0F311-2403-64C4-91EB-072DD5C02945}"/>
              </a:ext>
            </a:extLst>
          </p:cNvPr>
          <p:cNvCxnSpPr>
            <a:stCxn id="2" idx="3"/>
            <a:endCxn id="140" idx="1"/>
          </p:cNvCxnSpPr>
          <p:nvPr/>
        </p:nvCxnSpPr>
        <p:spPr>
          <a:xfrm>
            <a:off x="6003569" y="3272101"/>
            <a:ext cx="3313876" cy="1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1AB8F4A-63A9-5884-775A-1EF1E5959F0F}"/>
              </a:ext>
            </a:extLst>
          </p:cNvPr>
          <p:cNvCxnSpPr>
            <a:stCxn id="129" idx="3"/>
            <a:endCxn id="140" idx="2"/>
          </p:cNvCxnSpPr>
          <p:nvPr/>
        </p:nvCxnSpPr>
        <p:spPr>
          <a:xfrm flipV="1">
            <a:off x="8717610" y="3526242"/>
            <a:ext cx="1671194" cy="1746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D0EFB3-FEE1-5407-D084-2E5F09FC547A}"/>
              </a:ext>
            </a:extLst>
          </p:cNvPr>
          <p:cNvCxnSpPr>
            <a:cxnSpLocks/>
          </p:cNvCxnSpPr>
          <p:nvPr/>
        </p:nvCxnSpPr>
        <p:spPr>
          <a:xfrm>
            <a:off x="2655008" y="3269577"/>
            <a:ext cx="1018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7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</p:bld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esentation1" id="{FA077278-A003-4CAA-8E2A-849D113FBA4C}" vid="{CE1BCB5F-4387-4225-AA4A-E571E59DDA75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7608</TotalTime>
  <Words>18</Words>
  <Application>Microsoft Macintosh PowerPoint</Application>
  <PresentationFormat>Widescreen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Helvetica</vt:lpstr>
      <vt:lpstr>Symbol</vt:lpstr>
      <vt:lpstr>ETH Zürich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Gnarra, Oriella (NEURO)</dc:creator>
  <cp:lastModifiedBy>Gnarra, Oriella (NEURO)</cp:lastModifiedBy>
  <cp:revision>44</cp:revision>
  <dcterms:created xsi:type="dcterms:W3CDTF">2022-08-24T11:51:00Z</dcterms:created>
  <dcterms:modified xsi:type="dcterms:W3CDTF">2022-11-10T16:53:57Z</dcterms:modified>
</cp:coreProperties>
</file>